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7" r:id="rId3"/>
    <p:sldId id="263" r:id="rId4"/>
    <p:sldId id="264" r:id="rId5"/>
    <p:sldId id="266" r:id="rId6"/>
    <p:sldId id="283" r:id="rId7"/>
    <p:sldId id="265" r:id="rId8"/>
    <p:sldId id="261" r:id="rId9"/>
    <p:sldId id="262" r:id="rId10"/>
    <p:sldId id="257" r:id="rId11"/>
    <p:sldId id="258" r:id="rId12"/>
    <p:sldId id="259" r:id="rId13"/>
    <p:sldId id="260" r:id="rId14"/>
    <p:sldId id="272" r:id="rId15"/>
    <p:sldId id="273" r:id="rId16"/>
    <p:sldId id="274" r:id="rId17"/>
    <p:sldId id="275" r:id="rId18"/>
    <p:sldId id="269" r:id="rId19"/>
    <p:sldId id="271" r:id="rId20"/>
    <p:sldId id="270" r:id="rId21"/>
    <p:sldId id="267" r:id="rId22"/>
    <p:sldId id="284" r:id="rId23"/>
    <p:sldId id="285" r:id="rId24"/>
    <p:sldId id="278" r:id="rId25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  <a:srgbClr val="006386"/>
    <a:srgbClr val="0097CC"/>
    <a:srgbClr val="0079A4"/>
    <a:srgbClr val="00506C"/>
    <a:srgbClr val="005400"/>
    <a:srgbClr val="684500"/>
    <a:srgbClr val="482400"/>
    <a:srgbClr val="A80000"/>
    <a:srgbClr val="007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bg-BG" smtClean="0"/>
              <a:t>Щракнете за редакция стил подзагл. обр.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13B4-F67E-4469-B257-4992A292DF39}" type="datetimeFigureOut">
              <a:rPr lang="bg-BG" smtClean="0"/>
              <a:t>18.12.2021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7FA1-31B0-47F6-A948-148664363BD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63990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13B4-F67E-4469-B257-4992A292DF39}" type="datetimeFigureOut">
              <a:rPr lang="bg-BG" smtClean="0"/>
              <a:t>18.12.2021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7FA1-31B0-47F6-A948-148664363BD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30808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но заглавие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вертикален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13B4-F67E-4469-B257-4992A292DF39}" type="datetimeFigureOut">
              <a:rPr lang="bg-BG" smtClean="0"/>
              <a:t>18.12.2021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7FA1-31B0-47F6-A948-148664363BD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601894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13B4-F67E-4469-B257-4992A292DF39}" type="datetimeFigureOut">
              <a:rPr lang="bg-BG" smtClean="0"/>
              <a:t>18.12.2021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7FA1-31B0-47F6-A948-148664363BD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94415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на секц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13B4-F67E-4469-B257-4992A292DF39}" type="datetimeFigureOut">
              <a:rPr lang="bg-BG" smtClean="0"/>
              <a:t>18.12.2021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7FA1-31B0-47F6-A948-148664363BD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033075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13B4-F67E-4469-B257-4992A292DF39}" type="datetimeFigureOut">
              <a:rPr lang="bg-BG" smtClean="0"/>
              <a:t>18.12.2021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7FA1-31B0-47F6-A948-148664363BD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26907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4" name="Контейнер за съдържани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5" name="Текстов контейне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6" name="Контейнер за съдържани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7" name="Контейнер за 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13B4-F67E-4469-B257-4992A292DF39}" type="datetimeFigureOut">
              <a:rPr lang="bg-BG" smtClean="0"/>
              <a:t>18.12.2021 г.</a:t>
            </a:fld>
            <a:endParaRPr lang="bg-BG"/>
          </a:p>
        </p:txBody>
      </p:sp>
      <p:sp>
        <p:nvSpPr>
          <p:cNvPr id="8" name="Контейнер за долния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Контейнер за номер н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7FA1-31B0-47F6-A948-148664363BD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637226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13B4-F67E-4469-B257-4992A292DF39}" type="datetimeFigureOut">
              <a:rPr lang="bg-BG" smtClean="0"/>
              <a:t>18.12.2021 г.</a:t>
            </a:fld>
            <a:endParaRPr lang="bg-BG"/>
          </a:p>
        </p:txBody>
      </p:sp>
      <p:sp>
        <p:nvSpPr>
          <p:cNvPr id="4" name="Контейнер за долния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Контейнер за номер н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7FA1-31B0-47F6-A948-148664363BD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760386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13B4-F67E-4469-B257-4992A292DF39}" type="datetimeFigureOut">
              <a:rPr lang="bg-BG" smtClean="0"/>
              <a:t>18.12.2021 г.</a:t>
            </a:fld>
            <a:endParaRPr lang="bg-BG"/>
          </a:p>
        </p:txBody>
      </p:sp>
      <p:sp>
        <p:nvSpPr>
          <p:cNvPr id="3" name="Контейнер за долния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7FA1-31B0-47F6-A948-148664363BD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18273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съдържани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13B4-F67E-4469-B257-4992A292DF39}" type="datetimeFigureOut">
              <a:rPr lang="bg-BG" smtClean="0"/>
              <a:t>18.12.2021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7FA1-31B0-47F6-A948-148664363BD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64261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Контейнер за картина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Текстов контейне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</p:txBody>
      </p:sp>
      <p:sp>
        <p:nvSpPr>
          <p:cNvPr id="5" name="Контейнер за 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313B4-F67E-4469-B257-4992A292DF39}" type="datetimeFigureOut">
              <a:rPr lang="bg-BG" smtClean="0"/>
              <a:t>18.12.2021 г.</a:t>
            </a:fld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377FA1-31B0-47F6-A948-148664363BD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57592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заглавие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 smtClean="0"/>
              <a:t>Редакт. стил загл. образец</a:t>
            </a:r>
            <a:endParaRPr lang="bg-BG"/>
          </a:p>
        </p:txBody>
      </p:sp>
      <p:sp>
        <p:nvSpPr>
          <p:cNvPr id="3" name="Текстов контейне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Щракнете, за да редактирате стиловете на текста в образеца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4" name="Контейнер за 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4313B4-F67E-4469-B257-4992A292DF39}" type="datetimeFigureOut">
              <a:rPr lang="bg-BG" smtClean="0"/>
              <a:t>18.12.2021 г.</a:t>
            </a:fld>
            <a:endParaRPr lang="bg-BG"/>
          </a:p>
        </p:txBody>
      </p:sp>
      <p:sp>
        <p:nvSpPr>
          <p:cNvPr id="5" name="Контейнер за долния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Контейнер за номер на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377FA1-31B0-47F6-A948-148664363BDB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45153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9.png"/><Relationship Id="rId4" Type="http://schemas.openxmlformats.org/officeDocument/2006/relationships/image" Target="../media/image6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8" y="15591"/>
            <a:ext cx="9144001" cy="6858000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1840530" y="3839257"/>
            <a:ext cx="6359691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bg-BG" sz="5400" dirty="0" smtClean="0">
                <a:ln w="12700">
                  <a:solidFill>
                    <a:srgbClr val="C00000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bg-BG" sz="5400" cap="none" spc="0" dirty="0" smtClean="0">
                <a:ln w="12700">
                  <a:solidFill>
                    <a:srgbClr val="C00000"/>
                  </a:solidFill>
                  <a:prstDash val="solid"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оледни  вълнения</a:t>
            </a:r>
            <a:endParaRPr lang="bg-BG" sz="5400" cap="none" spc="0" dirty="0">
              <a:ln w="12700">
                <a:solidFill>
                  <a:srgbClr val="C00000"/>
                </a:solidFill>
                <a:prstDash val="solid"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Картина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645915"/>
            <a:ext cx="1092234" cy="1224136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25" y="1412776"/>
            <a:ext cx="3472461" cy="3104170"/>
          </a:xfrm>
          <a:prstGeom prst="rect">
            <a:avLst/>
          </a:prstGeom>
        </p:spPr>
      </p:pic>
      <p:pic>
        <p:nvPicPr>
          <p:cNvPr id="6" name="Бяла Коледа -инструментал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03976" y="5257983"/>
            <a:ext cx="160784" cy="160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323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" y="2105470"/>
            <a:ext cx="5858092" cy="4392488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2564904"/>
            <a:ext cx="2925845" cy="3933054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1302211" y="154196"/>
            <a:ext cx="6635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Цареше трескава предколедна подготовка – 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деца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учители заедно подготвихме украса за детската група. </a:t>
            </a:r>
            <a:endParaRPr lang="bg-BG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224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9079"/>
            <a:ext cx="9173557" cy="2702985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6056" y="759740"/>
            <a:ext cx="5016224" cy="3389340"/>
          </a:xfrm>
          <a:prstGeom prst="rect">
            <a:avLst/>
          </a:prstGeom>
        </p:spPr>
      </p:pic>
      <p:sp>
        <p:nvSpPr>
          <p:cNvPr id="2" name="Текстово поле 1"/>
          <p:cNvSpPr txBox="1"/>
          <p:nvPr/>
        </p:nvSpPr>
        <p:spPr>
          <a:xfrm>
            <a:off x="655473" y="5796"/>
            <a:ext cx="81765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006386"/>
                </a:solidFill>
                <a:latin typeface="Times New Roman" pitchFamily="18" charset="0"/>
                <a:cs typeface="Times New Roman" pitchFamily="18" charset="0"/>
              </a:rPr>
              <a:t>Ето го и резултата,</a:t>
            </a:r>
            <a:r>
              <a:rPr lang="ru-RU" b="1" dirty="0">
                <a:solidFill>
                  <a:srgbClr val="0063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6386"/>
                </a:solidFill>
                <a:latin typeface="Times New Roman" pitchFamily="18" charset="0"/>
                <a:cs typeface="Times New Roman" pitchFamily="18" charset="0"/>
              </a:rPr>
              <a:t>отразяващ нестихващото желание </a:t>
            </a:r>
            <a:r>
              <a:rPr lang="ru-RU" b="1" dirty="0">
                <a:solidFill>
                  <a:srgbClr val="006386"/>
                </a:solidFill>
                <a:latin typeface="Times New Roman" pitchFamily="18" charset="0"/>
                <a:cs typeface="Times New Roman" pitchFamily="18" charset="0"/>
              </a:rPr>
              <a:t>и уменията на децата </a:t>
            </a:r>
            <a:endParaRPr lang="ru-RU" b="1" dirty="0" smtClean="0">
              <a:solidFill>
                <a:srgbClr val="00638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6386"/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b="1" dirty="0">
                <a:solidFill>
                  <a:srgbClr val="006386"/>
                </a:solidFill>
                <a:latin typeface="Times New Roman" pitchFamily="18" charset="0"/>
                <a:cs typeface="Times New Roman" pitchFamily="18" charset="0"/>
              </a:rPr>
              <a:t>създават красота, </a:t>
            </a:r>
            <a:r>
              <a:rPr lang="ru-RU" b="1" dirty="0" smtClean="0">
                <a:solidFill>
                  <a:srgbClr val="006386"/>
                </a:solidFill>
                <a:latin typeface="Times New Roman" pitchFamily="18" charset="0"/>
                <a:cs typeface="Times New Roman" pitchFamily="18" charset="0"/>
              </a:rPr>
              <a:t>носеща </a:t>
            </a:r>
            <a:r>
              <a:rPr lang="ru-RU" b="1" dirty="0">
                <a:solidFill>
                  <a:srgbClr val="006386"/>
                </a:solidFill>
                <a:latin typeface="Times New Roman" pitchFamily="18" charset="0"/>
                <a:cs typeface="Times New Roman" pitchFamily="18" charset="0"/>
              </a:rPr>
              <a:t>много настроение преди Светлите </a:t>
            </a:r>
            <a:r>
              <a:rPr lang="ru-RU" b="1" dirty="0" smtClean="0">
                <a:solidFill>
                  <a:srgbClr val="006386"/>
                </a:solidFill>
                <a:latin typeface="Times New Roman" pitchFamily="18" charset="0"/>
                <a:cs typeface="Times New Roman" pitchFamily="18" charset="0"/>
              </a:rPr>
              <a:t>празници.</a:t>
            </a:r>
            <a:r>
              <a:rPr lang="bg-BG" b="1" dirty="0" smtClean="0">
                <a:solidFill>
                  <a:srgbClr val="00638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bg-BG" b="1" dirty="0">
              <a:solidFill>
                <a:srgbClr val="00638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ово поле 2"/>
          <p:cNvSpPr txBox="1"/>
          <p:nvPr/>
        </p:nvSpPr>
        <p:spPr>
          <a:xfrm>
            <a:off x="2550103" y="1155591"/>
            <a:ext cx="4190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006386"/>
                </a:solidFill>
                <a:latin typeface="Times New Roman" pitchFamily="18" charset="0"/>
                <a:cs typeface="Times New Roman" pitchFamily="18" charset="0"/>
              </a:rPr>
              <a:t>Хартиени гирлянди с Коледни мотиви</a:t>
            </a:r>
            <a:endParaRPr lang="bg-BG" b="1" dirty="0">
              <a:solidFill>
                <a:srgbClr val="00638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76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441" y="879018"/>
            <a:ext cx="2964197" cy="1685886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633242"/>
            <a:ext cx="4895036" cy="4099593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633242"/>
            <a:ext cx="3862927" cy="4132308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1547664" y="188640"/>
            <a:ext cx="65048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482400"/>
                </a:solidFill>
                <a:latin typeface="Times New Roman" pitchFamily="18" charset="0"/>
                <a:cs typeface="Times New Roman" pitchFamily="18" charset="0"/>
              </a:rPr>
              <a:t>Всички бяха много съсредоточени. </a:t>
            </a:r>
            <a:endParaRPr lang="bg-BG" b="1" dirty="0">
              <a:solidFill>
                <a:srgbClr val="4824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482400"/>
                </a:solidFill>
                <a:latin typeface="Times New Roman" pitchFamily="18" charset="0"/>
                <a:cs typeface="Times New Roman" pitchFamily="18" charset="0"/>
              </a:rPr>
              <a:t>Сякаш </a:t>
            </a:r>
            <a:r>
              <a:rPr lang="ru-RU" b="1" dirty="0">
                <a:solidFill>
                  <a:srgbClr val="482400"/>
                </a:solidFill>
                <a:latin typeface="Times New Roman" pitchFamily="18" charset="0"/>
                <a:cs typeface="Times New Roman" pitchFamily="18" charset="0"/>
              </a:rPr>
              <a:t>бяхме попаднали в работилничката на </a:t>
            </a:r>
            <a:r>
              <a:rPr lang="ru-RU" b="1" dirty="0" smtClean="0">
                <a:solidFill>
                  <a:srgbClr val="482400"/>
                </a:solidFill>
                <a:latin typeface="Times New Roman" pitchFamily="18" charset="0"/>
                <a:cs typeface="Times New Roman" pitchFamily="18" charset="0"/>
              </a:rPr>
              <a:t>Дядо </a:t>
            </a:r>
            <a:r>
              <a:rPr lang="ru-RU" b="1" dirty="0">
                <a:solidFill>
                  <a:srgbClr val="482400"/>
                </a:solidFill>
                <a:latin typeface="Times New Roman" pitchFamily="18" charset="0"/>
                <a:cs typeface="Times New Roman" pitchFamily="18" charset="0"/>
              </a:rPr>
              <a:t>Коледа</a:t>
            </a:r>
            <a:r>
              <a:rPr lang="ru-RU" b="1" dirty="0" smtClean="0">
                <a:solidFill>
                  <a:srgbClr val="4824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b="1" dirty="0">
                <a:solidFill>
                  <a:srgbClr val="4824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bg-BG" b="1" dirty="0">
              <a:solidFill>
                <a:srgbClr val="4824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10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21" y="2564904"/>
            <a:ext cx="4982100" cy="3735656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121" y="548680"/>
            <a:ext cx="3866403" cy="2899088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18015" y="991638"/>
            <a:ext cx="51187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684500"/>
                </a:solidFill>
                <a:latin typeface="Times New Roman" pitchFamily="18" charset="0"/>
                <a:cs typeface="Times New Roman" pitchFamily="18" charset="0"/>
              </a:rPr>
              <a:t>Развълнувани от коледните украшения,</a:t>
            </a:r>
          </a:p>
          <a:p>
            <a:pPr algn="ctr"/>
            <a:r>
              <a:rPr lang="bg-BG" b="1" dirty="0">
                <a:solidFill>
                  <a:srgbClr val="684500"/>
                </a:solidFill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bg-BG" b="1" dirty="0" smtClean="0">
                <a:solidFill>
                  <a:srgbClr val="684500"/>
                </a:solidFill>
                <a:latin typeface="Times New Roman" pitchFamily="18" charset="0"/>
                <a:cs typeface="Times New Roman" pitchFamily="18" charset="0"/>
              </a:rPr>
              <a:t>оито са сътворили със сръчните си ръчички...</a:t>
            </a:r>
            <a:endParaRPr lang="bg-BG" b="1" dirty="0">
              <a:solidFill>
                <a:srgbClr val="6845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8627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329254"/>
            <a:ext cx="3612628" cy="5229126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522" y="1196751"/>
            <a:ext cx="3077514" cy="1944217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975" y="3199979"/>
            <a:ext cx="4320480" cy="3358401"/>
          </a:xfrm>
          <a:prstGeom prst="rect">
            <a:avLst/>
          </a:prstGeom>
        </p:spPr>
      </p:pic>
      <p:sp>
        <p:nvSpPr>
          <p:cNvPr id="5" name="Текстово поле 4"/>
          <p:cNvSpPr txBox="1"/>
          <p:nvPr/>
        </p:nvSpPr>
        <p:spPr>
          <a:xfrm>
            <a:off x="1446195" y="520975"/>
            <a:ext cx="66663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Децата изпратиха писмо със съкровени желания </a:t>
            </a:r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подаръци </a:t>
            </a:r>
            <a:endParaRPr lang="ru-RU" b="1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Дядо Коледа, като го пуснаха в специална пощенска кутия.</a:t>
            </a:r>
            <a:endParaRPr lang="bg-BG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016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Картина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36" y="0"/>
            <a:ext cx="9144000" cy="6858000"/>
          </a:xfrm>
          <a:prstGeom prst="rect">
            <a:avLst/>
          </a:prstGeom>
        </p:spPr>
      </p:pic>
      <p:pic>
        <p:nvPicPr>
          <p:cNvPr id="6" name="Картина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908720"/>
            <a:ext cx="3528392" cy="2120769"/>
          </a:xfrm>
          <a:prstGeom prst="rect">
            <a:avLst/>
          </a:prstGeom>
        </p:spPr>
      </p:pic>
      <p:pic>
        <p:nvPicPr>
          <p:cNvPr id="7" name="Картина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962230"/>
            <a:ext cx="4096289" cy="3071461"/>
          </a:xfrm>
          <a:prstGeom prst="rect">
            <a:avLst/>
          </a:prstGeom>
        </p:spPr>
      </p:pic>
      <p:sp>
        <p:nvSpPr>
          <p:cNvPr id="2" name="Текстово поле 1"/>
          <p:cNvSpPr txBox="1"/>
          <p:nvPr/>
        </p:nvSpPr>
        <p:spPr>
          <a:xfrm>
            <a:off x="4169008" y="908720"/>
            <a:ext cx="471462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Коледа е </a:t>
            </a:r>
            <a:r>
              <a:rPr lang="ru-RU" b="1" dirty="0" smtClean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доброта... </a:t>
            </a:r>
          </a:p>
          <a:p>
            <a:pPr algn="ctr"/>
            <a:r>
              <a:rPr lang="ru-RU" b="1" dirty="0" smtClean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Децата </a:t>
            </a:r>
            <a:r>
              <a:rPr lang="ru-RU" b="1" dirty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с отворени сърца за съпричастност </a:t>
            </a:r>
            <a:endParaRPr lang="ru-RU" b="1" dirty="0" smtClean="0">
              <a:solidFill>
                <a:srgbClr val="0079A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подариха </a:t>
            </a:r>
            <a:r>
              <a:rPr lang="ru-RU" b="1" dirty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ръчно изработени коледни </a:t>
            </a:r>
            <a:endParaRPr lang="ru-RU" b="1" dirty="0" smtClean="0">
              <a:solidFill>
                <a:srgbClr val="0079A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сувенири,  </a:t>
            </a:r>
            <a:r>
              <a:rPr lang="ru-RU" b="1" dirty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картички, картини и детски </a:t>
            </a:r>
            <a:endParaRPr lang="ru-RU" b="1" dirty="0" smtClean="0">
              <a:solidFill>
                <a:srgbClr val="0079A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играчки с </a:t>
            </a:r>
            <a:r>
              <a:rPr lang="ru-RU" b="1" dirty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благотворителна кауза. </a:t>
            </a:r>
            <a:endParaRPr lang="bg-BG" b="1" dirty="0">
              <a:solidFill>
                <a:srgbClr val="0079A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авоъгълник 2"/>
          <p:cNvSpPr/>
          <p:nvPr/>
        </p:nvSpPr>
        <p:spPr>
          <a:xfrm>
            <a:off x="503141" y="3407366"/>
            <a:ext cx="381642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Предоставените коледни </a:t>
            </a:r>
            <a:endParaRPr lang="ru-RU" b="1" dirty="0" smtClean="0">
              <a:solidFill>
                <a:srgbClr val="0079A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артикули бяха включени в </a:t>
            </a:r>
          </a:p>
          <a:p>
            <a:pPr algn="ctr"/>
            <a:r>
              <a:rPr lang="ru-RU" b="1" dirty="0" smtClean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Коледния </a:t>
            </a:r>
            <a:r>
              <a:rPr lang="ru-RU" b="1" dirty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благотворителен </a:t>
            </a:r>
            <a:endParaRPr lang="ru-RU" b="1" dirty="0" smtClean="0">
              <a:solidFill>
                <a:srgbClr val="0079A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базар (който се </a:t>
            </a:r>
            <a:r>
              <a:rPr lang="ru-RU" b="1" dirty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проведе </a:t>
            </a:r>
            <a:endParaRPr lang="ru-RU" b="1" dirty="0" smtClean="0">
              <a:solidFill>
                <a:srgbClr val="0079A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в читалище Братство</a:t>
            </a:r>
            <a:r>
              <a:rPr lang="ru-RU" b="1" dirty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“). </a:t>
            </a:r>
            <a:endParaRPr lang="ru-RU" b="1" dirty="0" smtClean="0">
              <a:solidFill>
                <a:srgbClr val="0079A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Кампанията </a:t>
            </a:r>
            <a:r>
              <a:rPr lang="ru-RU" b="1" dirty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„Заедно за Оги“ </a:t>
            </a:r>
            <a:endParaRPr lang="ru-RU" b="1" dirty="0" smtClean="0">
              <a:solidFill>
                <a:srgbClr val="0079A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е </a:t>
            </a:r>
            <a:r>
              <a:rPr lang="ru-RU" b="1" dirty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в подкрепа лечението </a:t>
            </a:r>
            <a:endParaRPr lang="ru-RU" b="1" dirty="0" smtClean="0">
              <a:solidFill>
                <a:srgbClr val="0079A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b="1" dirty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3-годишния Огнян Огнянов, </a:t>
            </a:r>
            <a:endParaRPr lang="ru-RU" b="1" dirty="0" smtClean="0">
              <a:solidFill>
                <a:srgbClr val="0079A4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страдащ от </a:t>
            </a:r>
            <a:r>
              <a:rPr lang="ru-RU" b="1" dirty="0">
                <a:solidFill>
                  <a:srgbClr val="0079A4"/>
                </a:solidFill>
                <a:latin typeface="Times New Roman" pitchFamily="18" charset="0"/>
                <a:cs typeface="Times New Roman" pitchFamily="18" charset="0"/>
              </a:rPr>
              <a:t>проблеми със слуха.</a:t>
            </a:r>
            <a:endParaRPr lang="bg-BG" b="1" dirty="0">
              <a:solidFill>
                <a:srgbClr val="0079A4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349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50" y="2276872"/>
            <a:ext cx="3348830" cy="4501652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902" y="2276872"/>
            <a:ext cx="5427103" cy="4491633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1459317" y="980727"/>
            <a:ext cx="64047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Малките „джудженца“ проявиха своите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творчески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умения 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въображение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изработването на картички, картини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сурвачка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които се включиха в коледен конкурс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тема: 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„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Моята Коледа - 2021“  на читалище „Пробуда 1961“.</a:t>
            </a:r>
            <a:endParaRPr lang="bg-BG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482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6000" b="-3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977621"/>
            <a:ext cx="7128792" cy="5770374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054049" y="54291"/>
            <a:ext cx="710790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време на предколедната разходка децата 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усетиха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коледния дух в нашия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град Кюстендил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 снимаха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пред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красивата коледна елха на площад "Велбъжд". </a:t>
            </a:r>
            <a:endParaRPr lang="bg-BG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4185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2" y="2506782"/>
            <a:ext cx="5676217" cy="4256116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792" y="2506782"/>
            <a:ext cx="3166174" cy="4256116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309392" y="1583452"/>
            <a:ext cx="87599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005400"/>
                </a:solidFill>
                <a:latin typeface="Times New Roman" pitchFamily="18" charset="0"/>
                <a:cs typeface="Times New Roman" pitchFamily="18" charset="0"/>
              </a:rPr>
              <a:t>С огромно желание децата подготвиха </a:t>
            </a:r>
          </a:p>
          <a:p>
            <a:pPr algn="ctr"/>
            <a:r>
              <a:rPr lang="bg-BG" b="1" dirty="0" smtClean="0">
                <a:solidFill>
                  <a:srgbClr val="005400"/>
                </a:solidFill>
                <a:latin typeface="Times New Roman" pitchFamily="18" charset="0"/>
                <a:cs typeface="Times New Roman" pitchFamily="18" charset="0"/>
              </a:rPr>
              <a:t>Коледни поздравителни картички за своите родители </a:t>
            </a:r>
          </a:p>
          <a:p>
            <a:pPr algn="ctr"/>
            <a:r>
              <a:rPr lang="bg-BG" b="1" dirty="0" smtClean="0">
                <a:solidFill>
                  <a:srgbClr val="005400"/>
                </a:solidFill>
                <a:latin typeface="Times New Roman" pitchFamily="18" charset="0"/>
                <a:cs typeface="Times New Roman" pitchFamily="18" charset="0"/>
              </a:rPr>
              <a:t>с пожелание здравето и доброто настроение да не ги напускат през Новата година.</a:t>
            </a:r>
            <a:endParaRPr lang="bg-BG" b="1" dirty="0">
              <a:solidFill>
                <a:srgbClr val="0054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607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481" y="1700808"/>
            <a:ext cx="6336704" cy="3585434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664239" y="980728"/>
            <a:ext cx="60328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005400"/>
                </a:solidFill>
                <a:latin typeface="Times New Roman" pitchFamily="18" charset="0"/>
                <a:cs typeface="Times New Roman" pitchFamily="18" charset="0"/>
              </a:rPr>
              <a:t>Изложба от прекрасните Коледни картички, </a:t>
            </a:r>
          </a:p>
          <a:p>
            <a:pPr algn="ctr"/>
            <a:r>
              <a:rPr lang="bg-BG" b="1" dirty="0" smtClean="0">
                <a:solidFill>
                  <a:srgbClr val="005400"/>
                </a:solidFill>
                <a:latin typeface="Times New Roman" pitchFamily="18" charset="0"/>
                <a:cs typeface="Times New Roman" pitchFamily="18" charset="0"/>
              </a:rPr>
              <a:t>отразяващи огромната обич на децата към мама и тате.</a:t>
            </a:r>
            <a:endParaRPr lang="bg-BG" b="1" dirty="0">
              <a:solidFill>
                <a:srgbClr val="0054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198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ово поле 1"/>
          <p:cNvSpPr txBox="1"/>
          <p:nvPr/>
        </p:nvSpPr>
        <p:spPr>
          <a:xfrm>
            <a:off x="1009818" y="1772816"/>
            <a:ext cx="547598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Коледа е един вълшебен празник – </a:t>
            </a:r>
          </a:p>
          <a:p>
            <a:pPr algn="ctr"/>
            <a:r>
              <a:rPr lang="bg-BG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празник на споделянето,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очакването, </a:t>
            </a:r>
            <a:endPara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радостта, на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добротата</a:t>
            </a:r>
            <a:r>
              <a:rPr lang="bg-BG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! 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Магията на Коледа е при нас, </a:t>
            </a:r>
            <a:endParaRPr lang="ru-RU" sz="2000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защото </a:t>
            </a:r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я създадохме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заедно – 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децата от група „Джудже“  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при ДГ „Славейче“ , град </a:t>
            </a:r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Кюстендил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учителите (гл. учител Даниела Младенова; </a:t>
            </a:r>
          </a:p>
          <a:p>
            <a:pPr algn="ctr"/>
            <a:r>
              <a:rPr lang="ru-RU" sz="20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ст. учител Нели Георгиева). </a:t>
            </a:r>
          </a:p>
        </p:txBody>
      </p:sp>
    </p:spTree>
    <p:extLst>
      <p:ext uri="{BB962C8B-B14F-4D97-AF65-F5344CB8AC3E}">
        <p14:creationId xmlns:p14="http://schemas.microsoft.com/office/powerpoint/2010/main" val="628964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340768"/>
            <a:ext cx="6293256" cy="4193957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2410216" y="5661248"/>
            <a:ext cx="4978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Коледният дух е в усмивките на нашите деца!</a:t>
            </a:r>
            <a:endParaRPr lang="bg-BG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5525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Картина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4608"/>
            <a:ext cx="6012160" cy="4063391"/>
          </a:xfrm>
          <a:prstGeom prst="rect">
            <a:avLst/>
          </a:prstGeom>
        </p:spPr>
      </p:pic>
      <p:sp>
        <p:nvSpPr>
          <p:cNvPr id="2" name="Правоъгълник 1"/>
          <p:cNvSpPr/>
          <p:nvPr/>
        </p:nvSpPr>
        <p:spPr>
          <a:xfrm>
            <a:off x="683568" y="1573537"/>
            <a:ext cx="377317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Родителските табла 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дават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възможност на родителите 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да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се запознаят с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творбите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постиженията на техните деца. </a:t>
            </a:r>
            <a:endParaRPr lang="bg-BG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0"/>
            <a:ext cx="4067944" cy="30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447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авоъгълник 8"/>
          <p:cNvSpPr/>
          <p:nvPr/>
        </p:nvSpPr>
        <p:spPr>
          <a:xfrm>
            <a:off x="251520" y="793234"/>
            <a:ext cx="4856468" cy="219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bg-BG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Дните на Коледните вълшебства </a:t>
            </a:r>
            <a:endParaRPr lang="bg-BG" b="1" dirty="0" smtClean="0">
              <a:solidFill>
                <a:srgbClr val="C00000"/>
              </a:solidFill>
              <a:latin typeface="Times New Roman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bg-BG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завършиха </a:t>
            </a:r>
            <a:r>
              <a:rPr lang="bg-BG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с Коледното тържество, </a:t>
            </a:r>
            <a:r>
              <a:rPr lang="bg-BG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на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bg-BG" b="1" dirty="0" smtClean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което </a:t>
            </a:r>
            <a:r>
              <a:rPr lang="bg-BG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децата преживяха вълнуващи мигове.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bg-BG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Чудни гости пристигнаха за празника – </a:t>
            </a: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bg-BG" b="1" dirty="0">
                <a:solidFill>
                  <a:srgbClr val="C00000"/>
                </a:solidFill>
                <a:latin typeface="Times New Roman"/>
                <a:ea typeface="Calibri"/>
                <a:cs typeface="Times New Roman"/>
              </a:rPr>
              <a:t>Мечо, Вълчо, Зайо, Лисана и Катеричката. </a:t>
            </a:r>
          </a:p>
        </p:txBody>
      </p:sp>
      <p:pic>
        <p:nvPicPr>
          <p:cNvPr id="10" name="Картина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996951"/>
            <a:ext cx="4320479" cy="3240359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420" y="1052736"/>
            <a:ext cx="3705844" cy="277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942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55" y="0"/>
            <a:ext cx="9144000" cy="6858000"/>
          </a:xfrm>
          <a:prstGeom prst="rect">
            <a:avLst/>
          </a:prstGeom>
        </p:spPr>
      </p:pic>
      <p:pic>
        <p:nvPicPr>
          <p:cNvPr id="3" name="7 (online-video-cutter.com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81399" y="3496509"/>
            <a:ext cx="5838249" cy="3356993"/>
          </a:xfrm>
          <a:prstGeom prst="rect">
            <a:avLst/>
          </a:prstGeom>
        </p:spPr>
      </p:pic>
      <p:sp>
        <p:nvSpPr>
          <p:cNvPr id="5" name="Правоъгълник 4"/>
          <p:cNvSpPr/>
          <p:nvPr/>
        </p:nvSpPr>
        <p:spPr>
          <a:xfrm>
            <a:off x="611560" y="1772816"/>
            <a:ext cx="7992888" cy="1410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bg-BG" sz="2000" b="1" dirty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Децата посрещнаха </a:t>
            </a:r>
            <a:r>
              <a:rPr lang="bg-BG" sz="2000" b="1" dirty="0" smtClean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Дядо Коледа със </a:t>
            </a:r>
            <a:r>
              <a:rPr lang="bg-BG" sz="2000" b="1" dirty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звънливи коледни песни </a:t>
            </a:r>
            <a:endParaRPr lang="bg-BG" sz="2000" b="1" dirty="0" smtClean="0">
              <a:solidFill>
                <a:srgbClr val="1F497D"/>
              </a:solidFill>
              <a:latin typeface="Times New Roman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bg-BG" sz="2000" b="1" dirty="0" smtClean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и красиви стихчета; танцуваха</a:t>
            </a:r>
            <a:r>
              <a:rPr lang="bg-BG" sz="2000" b="1" dirty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; </a:t>
            </a:r>
            <a:r>
              <a:rPr lang="bg-BG" sz="2000" b="1" dirty="0" smtClean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смяха </a:t>
            </a:r>
            <a:r>
              <a:rPr lang="bg-BG" sz="2000" b="1" dirty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се </a:t>
            </a:r>
            <a:r>
              <a:rPr lang="bg-BG" sz="2000" b="1" dirty="0" smtClean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и </a:t>
            </a:r>
            <a:r>
              <a:rPr lang="bg-BG" sz="2000" b="1" dirty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се забавляваха </a:t>
            </a:r>
            <a:endParaRPr lang="bg-BG" sz="2000" b="1" dirty="0" smtClean="0">
              <a:solidFill>
                <a:srgbClr val="1F497D"/>
              </a:solidFill>
              <a:latin typeface="Times New Roman"/>
              <a:ea typeface="Calibri"/>
              <a:cs typeface="Times New Roman"/>
            </a:endParaRPr>
          </a:p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bg-BG" sz="2000" b="1" dirty="0" smtClean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от </a:t>
            </a:r>
            <a:r>
              <a:rPr lang="bg-BG" sz="2000" b="1" dirty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сърце, </a:t>
            </a:r>
            <a:r>
              <a:rPr lang="bg-BG" sz="2000" b="1" dirty="0" smtClean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а той щедро </a:t>
            </a:r>
            <a:r>
              <a:rPr lang="bg-BG" sz="2000" b="1" dirty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им се отплати с много </a:t>
            </a:r>
            <a:r>
              <a:rPr lang="bg-BG" sz="2000" b="1" dirty="0" smtClean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подаръци</a:t>
            </a:r>
            <a:r>
              <a:rPr lang="bg-BG" sz="2000" b="1" dirty="0">
                <a:solidFill>
                  <a:srgbClr val="1F497D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bg-BG" sz="2000" b="1" dirty="0">
              <a:solidFill>
                <a:srgbClr val="1F497D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49534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4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3"/>
            <a:ext cx="9144000" cy="6854774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1825896" y="1484784"/>
            <a:ext cx="549220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3600" cap="none" spc="0" dirty="0" smtClean="0">
                <a:ln w="12700">
                  <a:solidFill>
                    <a:srgbClr val="0079A4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Благодаря  за  вниманието!</a:t>
            </a:r>
            <a:endParaRPr lang="bg-BG" sz="3600" cap="none" spc="0" dirty="0">
              <a:ln w="12700">
                <a:solidFill>
                  <a:srgbClr val="0079A4"/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авоъгълник 3"/>
          <p:cNvSpPr/>
          <p:nvPr/>
        </p:nvSpPr>
        <p:spPr>
          <a:xfrm>
            <a:off x="2234420" y="2420888"/>
            <a:ext cx="4790542" cy="89255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2400" cap="none" spc="0" dirty="0" smtClean="0">
                <a:ln w="12700">
                  <a:solidFill>
                    <a:srgbClr val="0079A4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Презентацията  изготви: </a:t>
            </a:r>
          </a:p>
          <a:p>
            <a:pPr algn="ctr"/>
            <a:r>
              <a:rPr lang="bg-BG" sz="2800" dirty="0" smtClean="0">
                <a:ln w="12700">
                  <a:solidFill>
                    <a:srgbClr val="0079A4"/>
                  </a:solidFill>
                  <a:prstDash val="solid"/>
                </a:ln>
                <a:blipFill>
                  <a:blip r:embed="rId3"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Даниела  Матеева  Младенова</a:t>
            </a:r>
            <a:endParaRPr lang="bg-BG" sz="2800" cap="none" spc="0" dirty="0">
              <a:ln w="12700">
                <a:solidFill>
                  <a:srgbClr val="0079A4"/>
                </a:solidFill>
                <a:prstDash val="solid"/>
              </a:ln>
              <a:blipFill>
                <a:blip r:embed="rId3"/>
                <a:stretch>
                  <a:fillRect/>
                </a:stretch>
              </a:blip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2843808" y="3550787"/>
            <a:ext cx="1130424" cy="1142946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7" name="Правоъгълник 6"/>
          <p:cNvSpPr/>
          <p:nvPr/>
        </p:nvSpPr>
        <p:spPr>
          <a:xfrm>
            <a:off x="4629691" y="3965041"/>
            <a:ext cx="2055243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g-BG" sz="2000" cap="none" spc="0" dirty="0" smtClean="0">
                <a:ln w="12700">
                  <a:solidFill>
                    <a:srgbClr val="0079A4"/>
                  </a:solidFill>
                  <a:prstDash val="solid"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latin typeface="Times New Roman" pitchFamily="18" charset="0"/>
                <a:cs typeface="Times New Roman" pitchFamily="18" charset="0"/>
              </a:rPr>
              <a:t>Град  Кюстендил</a:t>
            </a:r>
            <a:endParaRPr lang="bg-BG" sz="2000" cap="none" spc="0" dirty="0">
              <a:ln w="12700">
                <a:solidFill>
                  <a:srgbClr val="0079A4"/>
                </a:solidFill>
                <a:prstDash val="solid"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надясно 7"/>
          <p:cNvSpPr/>
          <p:nvPr/>
        </p:nvSpPr>
        <p:spPr>
          <a:xfrm>
            <a:off x="4157581" y="4084306"/>
            <a:ext cx="408948" cy="225210"/>
          </a:xfrm>
          <a:prstGeom prst="rightArrow">
            <a:avLst/>
          </a:prstGeom>
          <a:blipFill>
            <a:blip r:embed="rId3"/>
            <a:stretch>
              <a:fillRect/>
            </a:stretch>
          </a:blipFill>
          <a:ln>
            <a:solidFill>
              <a:srgbClr val="0050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>
              <a:ln>
                <a:solidFill>
                  <a:srgbClr val="0079A4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3062545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234066"/>
            <a:ext cx="7597189" cy="5081188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043608" y="404664"/>
            <a:ext cx="7200800" cy="8576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r>
              <a:rPr lang="bg-BG" b="1" dirty="0" smtClean="0">
                <a:latin typeface="Times New Roman"/>
                <a:ea typeface="Calibri"/>
                <a:cs typeface="Times New Roman"/>
              </a:rPr>
              <a:t>Подготовката </a:t>
            </a:r>
            <a:r>
              <a:rPr lang="bg-BG" b="1" dirty="0">
                <a:latin typeface="Times New Roman"/>
                <a:ea typeface="Calibri"/>
                <a:cs typeface="Times New Roman"/>
              </a:rPr>
              <a:t>за Коледните празници е един </a:t>
            </a:r>
            <a:endParaRPr lang="bg-BG" b="1" dirty="0" smtClean="0">
              <a:latin typeface="Times New Roman"/>
              <a:ea typeface="Calibri"/>
              <a:cs typeface="Times New Roman"/>
            </a:endParaRPr>
          </a:p>
          <a:p>
            <a:pPr indent="450215" algn="ctr">
              <a:lnSpc>
                <a:spcPct val="115000"/>
              </a:lnSpc>
              <a:spcAft>
                <a:spcPts val="1000"/>
              </a:spcAft>
            </a:pPr>
            <a:r>
              <a:rPr lang="bg-BG" b="1" dirty="0" smtClean="0">
                <a:latin typeface="Times New Roman"/>
                <a:ea typeface="Calibri"/>
                <a:cs typeface="Times New Roman"/>
              </a:rPr>
              <a:t>от </a:t>
            </a:r>
            <a:r>
              <a:rPr lang="bg-BG" b="1" dirty="0">
                <a:latin typeface="Times New Roman"/>
                <a:ea typeface="Calibri"/>
                <a:cs typeface="Times New Roman"/>
              </a:rPr>
              <a:t>най-вълнуващите и вълшебни моменти в живота на децата</a:t>
            </a:r>
            <a:r>
              <a:rPr lang="bg-BG" b="1" dirty="0" smtClean="0">
                <a:latin typeface="Times New Roman"/>
                <a:ea typeface="Calibri"/>
                <a:cs typeface="Times New Roman"/>
              </a:rPr>
              <a:t>.</a:t>
            </a:r>
            <a:endParaRPr lang="bg-BG" sz="1400" b="1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92280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060848"/>
            <a:ext cx="4859453" cy="4218749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268760"/>
            <a:ext cx="2974433" cy="5237107"/>
          </a:xfrm>
          <a:prstGeom prst="rect">
            <a:avLst/>
          </a:prstGeom>
        </p:spPr>
      </p:pic>
      <p:sp>
        <p:nvSpPr>
          <p:cNvPr id="3" name="Текстово поле 2"/>
          <p:cNvSpPr txBox="1"/>
          <p:nvPr/>
        </p:nvSpPr>
        <p:spPr>
          <a:xfrm>
            <a:off x="1259632" y="626773"/>
            <a:ext cx="4926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007FAC"/>
                </a:solidFill>
                <a:latin typeface="Times New Roman" pitchFamily="18" charset="0"/>
                <a:cs typeface="Times New Roman" pitchFamily="18" charset="0"/>
              </a:rPr>
              <a:t>Коледната украса предизвика </a:t>
            </a:r>
          </a:p>
          <a:p>
            <a:pPr algn="ctr"/>
            <a:r>
              <a:rPr lang="bg-BG" b="1" dirty="0" smtClean="0">
                <a:solidFill>
                  <a:srgbClr val="007FAC"/>
                </a:solidFill>
                <a:latin typeface="Times New Roman" pitchFamily="18" charset="0"/>
                <a:cs typeface="Times New Roman" pitchFamily="18" charset="0"/>
              </a:rPr>
              <a:t>много положителни емоции в детските души.</a:t>
            </a:r>
            <a:endParaRPr lang="bg-BG" b="1" dirty="0">
              <a:solidFill>
                <a:srgbClr val="007FA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075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424" y="1926673"/>
            <a:ext cx="3756628" cy="2632687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89596"/>
            <a:ext cx="3852989" cy="2908411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2277358" y="4941168"/>
            <a:ext cx="50390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bg-BG" b="1" dirty="0" smtClean="0">
                <a:solidFill>
                  <a:srgbClr val="005400"/>
                </a:solidFill>
                <a:latin typeface="Times New Roman" pitchFamily="18" charset="0"/>
                <a:cs typeface="Times New Roman" pitchFamily="18" charset="0"/>
              </a:rPr>
              <a:t>Коледните украшения от боядисани шишарки</a:t>
            </a:r>
          </a:p>
          <a:p>
            <a:pPr algn="ctr"/>
            <a:r>
              <a:rPr lang="bg-BG" b="1" dirty="0" smtClean="0">
                <a:solidFill>
                  <a:srgbClr val="005400"/>
                </a:solidFill>
                <a:latin typeface="Times New Roman" pitchFamily="18" charset="0"/>
                <a:cs typeface="Times New Roman" pitchFamily="18" charset="0"/>
              </a:rPr>
              <a:t> и клончета внасят празничност и уют.</a:t>
            </a:r>
            <a:endParaRPr lang="bg-BG" b="1" dirty="0">
              <a:solidFill>
                <a:srgbClr val="0054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923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3174" cy="6858000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4" y="764703"/>
            <a:ext cx="4046870" cy="2855899"/>
          </a:xfrm>
          <a:prstGeom prst="rect">
            <a:avLst/>
          </a:prstGeom>
        </p:spPr>
      </p:pic>
      <p:pic>
        <p:nvPicPr>
          <p:cNvPr id="4" name="Картина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2636912"/>
            <a:ext cx="3483000" cy="3429000"/>
          </a:xfrm>
          <a:prstGeom prst="rect">
            <a:avLst/>
          </a:prstGeom>
        </p:spPr>
      </p:pic>
      <p:sp>
        <p:nvSpPr>
          <p:cNvPr id="5" name="Правоъгълник 4"/>
          <p:cNvSpPr/>
          <p:nvPr/>
        </p:nvSpPr>
        <p:spPr>
          <a:xfrm>
            <a:off x="827584" y="3933056"/>
            <a:ext cx="3960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dirty="0">
                <a:solidFill>
                  <a:srgbClr val="0097CC"/>
                </a:solidFill>
                <a:latin typeface="Times New Roman" pitchFamily="18" charset="0"/>
                <a:cs typeface="Times New Roman" pitchFamily="18" charset="0"/>
              </a:rPr>
              <a:t>Магията на Коледа се усеща </a:t>
            </a:r>
            <a:endParaRPr lang="bg-BG" b="1" dirty="0" smtClean="0">
              <a:solidFill>
                <a:srgbClr val="0097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bg-BG" b="1" dirty="0" smtClean="0">
                <a:solidFill>
                  <a:srgbClr val="0097CC"/>
                </a:solidFill>
                <a:latin typeface="Times New Roman" pitchFamily="18" charset="0"/>
                <a:cs typeface="Times New Roman" pitchFamily="18" charset="0"/>
              </a:rPr>
              <a:t>във </a:t>
            </a:r>
            <a:r>
              <a:rPr lang="bg-BG" b="1" dirty="0">
                <a:solidFill>
                  <a:srgbClr val="0097CC"/>
                </a:solidFill>
                <a:latin typeface="Times New Roman" pitchFamily="18" charset="0"/>
                <a:cs typeface="Times New Roman" pitchFamily="18" charset="0"/>
              </a:rPr>
              <a:t>всяко кътче на детската група. </a:t>
            </a:r>
            <a:endParaRPr lang="bg-BG" dirty="0">
              <a:solidFill>
                <a:srgbClr val="0097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540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7" y="342805"/>
            <a:ext cx="5184576" cy="3675906"/>
          </a:xfrm>
          <a:prstGeom prst="rect">
            <a:avLst/>
          </a:prstGeom>
        </p:spPr>
      </p:pic>
      <p:pic>
        <p:nvPicPr>
          <p:cNvPr id="3" name="Картина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86" y="33428"/>
            <a:ext cx="3861024" cy="3018093"/>
          </a:xfrm>
          <a:prstGeom prst="rect">
            <a:avLst/>
          </a:prstGeom>
        </p:spPr>
      </p:pic>
      <p:sp>
        <p:nvSpPr>
          <p:cNvPr id="4" name="Текстово поле 3"/>
          <p:cNvSpPr txBox="1"/>
          <p:nvPr/>
        </p:nvSpPr>
        <p:spPr>
          <a:xfrm>
            <a:off x="-108520" y="4005064"/>
            <a:ext cx="5624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A8000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b="1" dirty="0">
                <a:solidFill>
                  <a:srgbClr val="A80000"/>
                </a:solidFill>
                <a:latin typeface="Times New Roman" pitchFamily="18" charset="0"/>
                <a:cs typeface="Times New Roman" pitchFamily="18" charset="0"/>
              </a:rPr>
              <a:t>приказно вълшебство се </a:t>
            </a:r>
            <a:r>
              <a:rPr lang="ru-RU" b="1" dirty="0" smtClean="0">
                <a:solidFill>
                  <a:srgbClr val="A80000"/>
                </a:solidFill>
                <a:latin typeface="Times New Roman" pitchFamily="18" charset="0"/>
                <a:cs typeface="Times New Roman" pitchFamily="18" charset="0"/>
              </a:rPr>
              <a:t>превръща занималнята, </a:t>
            </a:r>
          </a:p>
          <a:p>
            <a:pPr algn="ctr"/>
            <a:r>
              <a:rPr lang="ru-RU" b="1" dirty="0" smtClean="0">
                <a:solidFill>
                  <a:srgbClr val="A80000"/>
                </a:solidFill>
                <a:latin typeface="Times New Roman" pitchFamily="18" charset="0"/>
                <a:cs typeface="Times New Roman" pitchFamily="18" charset="0"/>
              </a:rPr>
              <a:t>събуждайки предколедни трепети у децата.</a:t>
            </a:r>
            <a:endParaRPr lang="bg-BG" b="1" dirty="0">
              <a:solidFill>
                <a:srgbClr val="A8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авоъгълник 4"/>
          <p:cNvSpPr/>
          <p:nvPr/>
        </p:nvSpPr>
        <p:spPr>
          <a:xfrm>
            <a:off x="5624026" y="3045806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A80000"/>
                </a:solidFill>
                <a:latin typeface="Times New Roman" pitchFamily="18" charset="0"/>
                <a:cs typeface="Times New Roman" pitchFamily="18" charset="0"/>
              </a:rPr>
              <a:t>Кой </a:t>
            </a:r>
            <a:r>
              <a:rPr lang="ru-RU" b="1" dirty="0">
                <a:solidFill>
                  <a:srgbClr val="A80000"/>
                </a:solidFill>
                <a:latin typeface="Times New Roman" pitchFamily="18" charset="0"/>
                <a:cs typeface="Times New Roman" pitchFamily="18" charset="0"/>
              </a:rPr>
              <a:t>се крие в този мраз? </a:t>
            </a:r>
            <a:endParaRPr lang="ru-RU" b="1" dirty="0" smtClean="0">
              <a:solidFill>
                <a:srgbClr val="A8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rgbClr val="A80000"/>
                </a:solidFill>
                <a:latin typeface="Times New Roman" pitchFamily="18" charset="0"/>
                <a:cs typeface="Times New Roman" pitchFamily="18" charset="0"/>
              </a:rPr>
              <a:t>„Снежният човек съм аз</a:t>
            </a:r>
            <a:r>
              <a:rPr lang="ru-RU" b="1" dirty="0" smtClean="0">
                <a:solidFill>
                  <a:srgbClr val="A80000"/>
                </a:solidFill>
                <a:latin typeface="Times New Roman" pitchFamily="18" charset="0"/>
                <a:cs typeface="Times New Roman" pitchFamily="18" charset="0"/>
              </a:rPr>
              <a:t>!“ </a:t>
            </a:r>
            <a:endParaRPr lang="ru-RU" b="1" dirty="0">
              <a:solidFill>
                <a:srgbClr val="A8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6903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594" y="2026896"/>
            <a:ext cx="3312368" cy="1902024"/>
          </a:xfrm>
          <a:prstGeom prst="rect">
            <a:avLst/>
          </a:prstGeom>
        </p:spPr>
      </p:pic>
      <p:pic>
        <p:nvPicPr>
          <p:cNvPr id="11" name="Картина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232" y="4082434"/>
            <a:ext cx="1812750" cy="2367238"/>
          </a:xfrm>
          <a:prstGeom prst="rect">
            <a:avLst/>
          </a:prstGeom>
        </p:spPr>
      </p:pic>
      <p:pic>
        <p:nvPicPr>
          <p:cNvPr id="12" name="Картина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4065909"/>
            <a:ext cx="1516529" cy="2379532"/>
          </a:xfrm>
          <a:prstGeom prst="rect">
            <a:avLst/>
          </a:prstGeom>
        </p:spPr>
      </p:pic>
      <p:pic>
        <p:nvPicPr>
          <p:cNvPr id="13" name="Картина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950" y="4082434"/>
            <a:ext cx="1919070" cy="2372600"/>
          </a:xfrm>
          <a:prstGeom prst="rect">
            <a:avLst/>
          </a:prstGeom>
        </p:spPr>
      </p:pic>
      <p:pic>
        <p:nvPicPr>
          <p:cNvPr id="14" name="Картина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124744"/>
            <a:ext cx="1767817" cy="2804176"/>
          </a:xfrm>
          <a:prstGeom prst="rect">
            <a:avLst/>
          </a:prstGeom>
        </p:spPr>
      </p:pic>
      <p:pic>
        <p:nvPicPr>
          <p:cNvPr id="15" name="Картина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082434"/>
            <a:ext cx="1740064" cy="2367238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1369824" y="802537"/>
            <a:ext cx="43204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Красивата елха превръща Коледа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в магия, която сбъдва желания. </a:t>
            </a:r>
          </a:p>
          <a:p>
            <a:pPr algn="ctr"/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Един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от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най-вълнуващите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моменти </a:t>
            </a:r>
            <a:endParaRPr lang="ru-RU" b="1" dirty="0" smtClean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а децата е </a:t>
            </a:r>
            <a:r>
              <a:rPr lang="ru-RU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украсата Коледната елха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bg-BG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8675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Картина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829" y="2132856"/>
            <a:ext cx="6372487" cy="4392488"/>
          </a:xfrm>
          <a:prstGeom prst="rect">
            <a:avLst/>
          </a:prstGeom>
        </p:spPr>
      </p:pic>
      <p:sp>
        <p:nvSpPr>
          <p:cNvPr id="3" name="Правоъгълник 2"/>
          <p:cNvSpPr/>
          <p:nvPr/>
        </p:nvSpPr>
        <p:spPr>
          <a:xfrm>
            <a:off x="2766116" y="1196752"/>
            <a:ext cx="3779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005400"/>
                </a:solidFill>
                <a:latin typeface="Times New Roman" pitchFamily="18" charset="0"/>
                <a:cs typeface="Times New Roman" pitchFamily="18" charset="0"/>
              </a:rPr>
              <a:t>Колко е красива нашата елха,</a:t>
            </a:r>
          </a:p>
          <a:p>
            <a:pPr algn="ctr"/>
            <a:r>
              <a:rPr lang="ru-RU" b="1" dirty="0">
                <a:solidFill>
                  <a:srgbClr val="005400"/>
                </a:solidFill>
                <a:latin typeface="Times New Roman" pitchFamily="18" charset="0"/>
                <a:cs typeface="Times New Roman" pitchFamily="18" charset="0"/>
              </a:rPr>
              <a:t>сребърна звездица свети на </a:t>
            </a:r>
            <a:r>
              <a:rPr lang="ru-RU" b="1" dirty="0" smtClean="0">
                <a:solidFill>
                  <a:srgbClr val="005400"/>
                </a:solidFill>
                <a:latin typeface="Times New Roman" pitchFamily="18" charset="0"/>
                <a:cs typeface="Times New Roman" pitchFamily="18" charset="0"/>
              </a:rPr>
              <a:t>върха!</a:t>
            </a:r>
            <a:endParaRPr lang="bg-BG" b="1" dirty="0">
              <a:solidFill>
                <a:srgbClr val="0054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0890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1086</TotalTime>
  <Words>537</Words>
  <Application>Microsoft Office PowerPoint</Application>
  <PresentationFormat>Презентация на цял екран (4:3)</PresentationFormat>
  <Paragraphs>83</Paragraphs>
  <Slides>24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24</vt:i4>
      </vt:variant>
    </vt:vector>
  </HeadingPairs>
  <TitlesOfParts>
    <vt:vector size="25" baseType="lpstr">
      <vt:lpstr>Office тема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на PowerPoint</dc:title>
  <dc:creator>Дани</dc:creator>
  <cp:lastModifiedBy>Дани</cp:lastModifiedBy>
  <cp:revision>71</cp:revision>
  <dcterms:created xsi:type="dcterms:W3CDTF">2021-12-08T15:06:01Z</dcterms:created>
  <dcterms:modified xsi:type="dcterms:W3CDTF">2021-12-18T18:20:02Z</dcterms:modified>
</cp:coreProperties>
</file>